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chive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Montserrat" panose="020F0502020204030204" pitchFamily="2" charset="0"/>
      <p:regular r:id="rId15"/>
    </p:embeddedFont>
    <p:embeddedFont>
      <p:font typeface="Montserrat Bold" panose="020B0604020202020204" charset="0"/>
      <p:regular r:id="rId16"/>
    </p:embeddedFont>
    <p:embeddedFont>
      <p:font typeface="Montserrat Classic" panose="020B0604020202020204" charset="0"/>
      <p:regular r:id="rId17"/>
    </p:embeddedFont>
    <p:embeddedFont>
      <p:font typeface="Montserrat Classic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68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sv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17.png"/><Relationship Id="rId2" Type="http://schemas.openxmlformats.org/officeDocument/2006/relationships/image" Target="../media/image15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svg"/><Relationship Id="rId1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18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15.png"/><Relationship Id="rId10" Type="http://schemas.openxmlformats.org/officeDocument/2006/relationships/image" Target="../media/image23.jpeg"/><Relationship Id="rId19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17" Type="http://schemas.openxmlformats.org/officeDocument/2006/relationships/image" Target="../media/image11.png"/><Relationship Id="rId2" Type="http://schemas.openxmlformats.org/officeDocument/2006/relationships/image" Target="../media/image7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5.png"/><Relationship Id="rId10" Type="http://schemas.openxmlformats.org/officeDocument/2006/relationships/image" Target="../media/image24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17" Type="http://schemas.openxmlformats.org/officeDocument/2006/relationships/image" Target="../media/image11.png"/><Relationship Id="rId2" Type="http://schemas.openxmlformats.org/officeDocument/2006/relationships/image" Target="../media/image7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5.png"/><Relationship Id="rId10" Type="http://schemas.openxmlformats.org/officeDocument/2006/relationships/image" Target="../media/image2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17" Type="http://schemas.openxmlformats.org/officeDocument/2006/relationships/image" Target="../media/image11.png"/><Relationship Id="rId2" Type="http://schemas.openxmlformats.org/officeDocument/2006/relationships/image" Target="../media/image7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5.png"/><Relationship Id="rId10" Type="http://schemas.openxmlformats.org/officeDocument/2006/relationships/image" Target="../media/image25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17" Type="http://schemas.openxmlformats.org/officeDocument/2006/relationships/image" Target="../media/image11.png"/><Relationship Id="rId2" Type="http://schemas.openxmlformats.org/officeDocument/2006/relationships/image" Target="../media/image7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5.png"/><Relationship Id="rId10" Type="http://schemas.openxmlformats.org/officeDocument/2006/relationships/image" Target="../media/image26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1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1.png"/><Relationship Id="rId12" Type="http://schemas.openxmlformats.org/officeDocument/2006/relationships/image" Target="../media/image4.svg"/><Relationship Id="rId2" Type="http://schemas.openxmlformats.org/officeDocument/2006/relationships/image" Target="../media/image5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14.svg"/><Relationship Id="rId4" Type="http://schemas.openxmlformats.org/officeDocument/2006/relationships/image" Target="../media/image30.jpeg"/><Relationship Id="rId9" Type="http://schemas.openxmlformats.org/officeDocument/2006/relationships/image" Target="../media/image13.png"/><Relationship Id="rId1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31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689709" y="1316542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AutoShape 5"/>
          <p:cNvSpPr/>
          <p:nvPr/>
        </p:nvSpPr>
        <p:spPr>
          <a:xfrm>
            <a:off x="2487671" y="6013696"/>
            <a:ext cx="5363012" cy="1088090"/>
          </a:xfrm>
          <a:prstGeom prst="rect">
            <a:avLst/>
          </a:prstGeom>
          <a:solidFill>
            <a:srgbClr val="F2BE40"/>
          </a:solidFill>
        </p:spPr>
        <p:txBody>
          <a:bodyPr/>
          <a:lstStyle/>
          <a:p>
            <a:endParaRPr lang="fr-TN"/>
          </a:p>
        </p:txBody>
      </p:sp>
      <p:sp>
        <p:nvSpPr>
          <p:cNvPr id="6" name="TextBox 6"/>
          <p:cNvSpPr txBox="1"/>
          <p:nvPr/>
        </p:nvSpPr>
        <p:spPr>
          <a:xfrm>
            <a:off x="2487671" y="2726915"/>
            <a:ext cx="8676681" cy="342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2"/>
              </a:lnSpc>
            </a:pPr>
            <a:r>
              <a:rPr lang="en-US" sz="9475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GESTION DE FICHIERS SUR DISQUE DUR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8" name="Freeform 8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9" name="Freeform 9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0" name="Freeform 10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5" name="Freeform 15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7" name="Freeform 17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8" name="Freeform 18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9" name="Freeform 19"/>
          <p:cNvSpPr/>
          <p:nvPr/>
        </p:nvSpPr>
        <p:spPr>
          <a:xfrm>
            <a:off x="1028700" y="5928660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0" name="TextBox 20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17377" y="6272943"/>
            <a:ext cx="5233307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55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 PROJET EN 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7671" y="7603054"/>
            <a:ext cx="741832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Omar Bouajaja 1IOT td 1 </a:t>
            </a:r>
            <a:r>
              <a:rPr lang="en-US" sz="21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tp</a:t>
            </a:r>
            <a:r>
              <a:rPr lang="en-US" sz="21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1 /  31 </a:t>
            </a:r>
            <a:r>
              <a:rPr lang="en-US" sz="21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décembre</a:t>
            </a:r>
            <a:r>
              <a:rPr lang="en-US" sz="21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AutoShape 3"/>
          <p:cNvSpPr/>
          <p:nvPr/>
        </p:nvSpPr>
        <p:spPr>
          <a:xfrm>
            <a:off x="14642356" y="1368949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Freeform 6"/>
          <p:cNvSpPr/>
          <p:nvPr/>
        </p:nvSpPr>
        <p:spPr>
          <a:xfrm>
            <a:off x="11753411" y="4910118"/>
            <a:ext cx="8696364" cy="8696364"/>
          </a:xfrm>
          <a:custGeom>
            <a:avLst/>
            <a:gdLst/>
            <a:ahLst/>
            <a:cxnLst/>
            <a:rect l="l" t="t" r="r" b="b"/>
            <a:pathLst>
              <a:path w="8696364" h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7" name="Freeform 7"/>
          <p:cNvSpPr/>
          <p:nvPr/>
        </p:nvSpPr>
        <p:spPr>
          <a:xfrm>
            <a:off x="17339334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8" name="Freeform 8"/>
          <p:cNvSpPr/>
          <p:nvPr/>
        </p:nvSpPr>
        <p:spPr>
          <a:xfrm>
            <a:off x="16712263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9" name="Freeform 9"/>
          <p:cNvSpPr/>
          <p:nvPr/>
        </p:nvSpPr>
        <p:spPr>
          <a:xfrm>
            <a:off x="1751960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0" name="Freeform 10"/>
          <p:cNvSpPr/>
          <p:nvPr/>
        </p:nvSpPr>
        <p:spPr>
          <a:xfrm rot="-10800000">
            <a:off x="16884741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1" name="Freeform 11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12" name="Group 12"/>
          <p:cNvGrpSpPr/>
          <p:nvPr/>
        </p:nvGrpSpPr>
        <p:grpSpPr>
          <a:xfrm>
            <a:off x="10407125" y="2351762"/>
            <a:ext cx="6021176" cy="6222711"/>
            <a:chOff x="0" y="0"/>
            <a:chExt cx="6362700" cy="6575666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14"/>
              <a:stretch>
                <a:fillRect l="-27563" r="-27563"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72236" y="2772221"/>
            <a:ext cx="595857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5469" y="4561954"/>
            <a:ext cx="5977280" cy="258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Ce programme simule la gestion de fichiers sur un disque dur, avec des méthodes d’allocation simples.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Les fonctionnalités incluent l’allocation, la suppression et la recherche de blocs libres.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15469" y="7463523"/>
            <a:ext cx="5977280" cy="258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Ajout d’une gestion d'erreurs plus robuste.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Implémentation de nouvelles méthodes d’allocation dynamique.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Possibilité de gérer un nombre plus important de blocs.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2387138" y="3844368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9" name="Freeform 19"/>
          <p:cNvSpPr/>
          <p:nvPr/>
        </p:nvSpPr>
        <p:spPr>
          <a:xfrm>
            <a:off x="2387138" y="6672911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0" name="TextBox 20"/>
          <p:cNvSpPr txBox="1"/>
          <p:nvPr/>
        </p:nvSpPr>
        <p:spPr>
          <a:xfrm>
            <a:off x="2540376" y="4164108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40376" y="6992652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15469" y="4111210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RÉSUMÉ DU PROJET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15469" y="6959967"/>
            <a:ext cx="481952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AMÉLIORATIONS POSSIBLES :</a:t>
            </a:r>
          </a:p>
          <a:p>
            <a:pPr algn="l">
              <a:lnSpc>
                <a:spcPts val="3219"/>
              </a:lnSpc>
            </a:pPr>
            <a:endParaRPr lang="en-US" sz="2299" b="1">
              <a:solidFill>
                <a:srgbClr val="3B41C9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9692750" y="805646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5" name="Freeform 25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6" name="TextBox 2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642356" y="1347903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Freeform 6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7" name="Freeform 7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9" name="Freeform 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0" name="Freeform 10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1" name="Freeform 11"/>
          <p:cNvSpPr/>
          <p:nvPr/>
        </p:nvSpPr>
        <p:spPr>
          <a:xfrm>
            <a:off x="856264" y="5983779"/>
            <a:ext cx="387272" cy="387272"/>
          </a:xfrm>
          <a:custGeom>
            <a:avLst/>
            <a:gdLst/>
            <a:ahLst/>
            <a:cxnLst/>
            <a:rect l="l" t="t" r="r" b="b"/>
            <a:pathLst>
              <a:path w="387272" h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2" name="Freeform 12"/>
          <p:cNvSpPr/>
          <p:nvPr/>
        </p:nvSpPr>
        <p:spPr>
          <a:xfrm>
            <a:off x="8289462" y="2709258"/>
            <a:ext cx="9998538" cy="6549042"/>
          </a:xfrm>
          <a:custGeom>
            <a:avLst/>
            <a:gdLst/>
            <a:ahLst/>
            <a:cxnLst/>
            <a:rect l="l" t="t" r="r" b="b"/>
            <a:pathLst>
              <a:path w="9998538" h="6549042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3" name="TextBox 13"/>
          <p:cNvSpPr txBox="1"/>
          <p:nvPr/>
        </p:nvSpPr>
        <p:spPr>
          <a:xfrm>
            <a:off x="1243536" y="2794703"/>
            <a:ext cx="9255173" cy="432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MERCI POUR VOTRE </a:t>
            </a:r>
          </a:p>
          <a:p>
            <a:pPr algn="l"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ATTENTION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2527" y="7005624"/>
            <a:ext cx="6329761" cy="154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196" b="1">
                <a:solidFill>
                  <a:srgbClr val="F2BE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Vous trouverez toutes les fonctions auxiliaires ainsi que la fonction main, accompagnées de commentaires descriptifs pour chaque fonction.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AutoShape 3"/>
          <p:cNvSpPr/>
          <p:nvPr/>
        </p:nvSpPr>
        <p:spPr>
          <a:xfrm>
            <a:off x="14642356" y="1244817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Freeform 6"/>
          <p:cNvSpPr/>
          <p:nvPr/>
        </p:nvSpPr>
        <p:spPr>
          <a:xfrm>
            <a:off x="1054763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7" name="Group 7"/>
          <p:cNvGrpSpPr/>
          <p:nvPr/>
        </p:nvGrpSpPr>
        <p:grpSpPr>
          <a:xfrm>
            <a:off x="10088090" y="2278922"/>
            <a:ext cx="6343265" cy="634326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24853" y="2615696"/>
            <a:ext cx="5669739" cy="566971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22726" r="-22726"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3884695"/>
            <a:ext cx="6084477" cy="592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Objectif :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Créer une simulation de la gestion des fichiers sur un disque dur en utilisant un programme en C.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Le projet implique des opérations comme l'allocation et la suppression de fichiers, ainsi que la gestion de blocs libres et occupés sur le disque.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Fonctionnalités principales :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Initialisation du disque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Allocation de fichiers selon plusieurs méthodes (chaînée, contiguë, indexée)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Suppression de fichiers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Recherche de blocs libres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15972" y="2114550"/>
            <a:ext cx="741558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INTRODUCTION AU PROJET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9" name="Freeform 19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0" name="Freeform 20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1" name="Freeform 21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2" name="Freeform 22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3" name="TextBox 23"/>
          <p:cNvSpPr txBox="1"/>
          <p:nvPr/>
        </p:nvSpPr>
        <p:spPr>
          <a:xfrm>
            <a:off x="956256" y="12448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39538" y="12639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AutoShape 3"/>
          <p:cNvSpPr/>
          <p:nvPr/>
        </p:nvSpPr>
        <p:spPr>
          <a:xfrm>
            <a:off x="14689709" y="1310857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7" name="Group 7"/>
          <p:cNvGrpSpPr/>
          <p:nvPr/>
        </p:nvGrpSpPr>
        <p:grpSpPr>
          <a:xfrm>
            <a:off x="2003878" y="2209377"/>
            <a:ext cx="5470886" cy="9036813"/>
            <a:chOff x="0" y="0"/>
            <a:chExt cx="384429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10"/>
              <a:stretch>
                <a:fillRect l="-63174" r="-63174"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6442" y="4177420"/>
            <a:ext cx="7099620" cy="332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Disque[] : Représente l'état du disque ('L' pour libre, 'O' pour occupé).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T[] : Vecteur d'allocation, où 0 représente un bloc libre et 1 un bloc occupé.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NbBloc : Nombre total de blocs du disque.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TailleBloc : Taille d'un bloc en octets.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TailleFichier : Taille d'un fichier à allouer ou supprimer.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87802" y="7917976"/>
            <a:ext cx="7099620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MAX_BLOCS : Nombre maximal de blocs (200 blocs dans ce projet).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97078" y="1950701"/>
            <a:ext cx="741558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 STRUCTURE DU PROGRAMME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4" name="Freeform 14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5" name="Freeform 15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6" name="Freeform 16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7" name="Freeform 17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8" name="Freeform 18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9" name="TextBox 19"/>
          <p:cNvSpPr txBox="1"/>
          <p:nvPr/>
        </p:nvSpPr>
        <p:spPr>
          <a:xfrm>
            <a:off x="8341539" y="3712395"/>
            <a:ext cx="44264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VARIABLES PRINCIPALES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56442" y="7457829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CONSTANTES :</a:t>
            </a:r>
          </a:p>
        </p:txBody>
      </p:sp>
      <p:sp>
        <p:nvSpPr>
          <p:cNvPr id="21" name="Freeform 21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2" name="Freeform 22"/>
          <p:cNvSpPr/>
          <p:nvPr/>
        </p:nvSpPr>
        <p:spPr>
          <a:xfrm>
            <a:off x="6151829" y="1732722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3" name="TextBox 23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F2BE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AutoShape 3"/>
          <p:cNvSpPr/>
          <p:nvPr/>
        </p:nvSpPr>
        <p:spPr>
          <a:xfrm>
            <a:off x="14743262" y="1297728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7" name="Group 7"/>
          <p:cNvGrpSpPr/>
          <p:nvPr/>
        </p:nvGrpSpPr>
        <p:grpSpPr>
          <a:xfrm>
            <a:off x="2003878" y="2209377"/>
            <a:ext cx="5470886" cy="9036813"/>
            <a:chOff x="0" y="0"/>
            <a:chExt cx="384429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10"/>
              <a:stretch>
                <a:fillRect l="-71496" r="-71496"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6442" y="3312569"/>
            <a:ext cx="7099620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Fonction InitialiserDisque initialise tous les blocs du disque à "libre" ('L').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97078" y="1085850"/>
            <a:ext cx="741558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 FONCTIONS PRINCIPALES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7886146" y="8177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3" name="Freeform 13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4" name="Freeform 14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5" name="Freeform 15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6" name="Freeform 16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7" name="Freeform 17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8" name="TextBox 18"/>
          <p:cNvSpPr txBox="1"/>
          <p:nvPr/>
        </p:nvSpPr>
        <p:spPr>
          <a:xfrm>
            <a:off x="8341539" y="2847544"/>
            <a:ext cx="44264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INITIALISATION DU DISQUE :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0" name="Freeform 20"/>
          <p:cNvSpPr/>
          <p:nvPr/>
        </p:nvSpPr>
        <p:spPr>
          <a:xfrm>
            <a:off x="6151829" y="1732722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F2BE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56442" y="4696048"/>
            <a:ext cx="7099620" cy="295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Fonction CalculNbPointeur : Calcule combien de pointeurs un bloc peut contenir.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Fonction CalculTailleMax : Calcule la taille maximale d’un fichier en blocs de données.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Fonction CalculMaxReelle : Calcule la taille réelle maximale d’un fichier, prenant en compte les blocs de gestion.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341539" y="4231024"/>
            <a:ext cx="514933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CALCUL DE LA TAILLE MAXIMALE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97078" y="7866604"/>
            <a:ext cx="7099620" cy="221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Fonction AllocationFichier : Alloue des fichiers en utilisant différentes méthodes (chaînée, contiguë, indexée).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Fonction DeleteFile : Permet de supprimer un fichier et libérer les blocs occupés.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182176" y="7401579"/>
            <a:ext cx="664726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ALLOCATION ET SUPPRESSION DE FICHIERS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AutoShape 3"/>
          <p:cNvSpPr/>
          <p:nvPr/>
        </p:nvSpPr>
        <p:spPr>
          <a:xfrm>
            <a:off x="14689709" y="1285815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7" name="Group 7"/>
          <p:cNvGrpSpPr/>
          <p:nvPr/>
        </p:nvGrpSpPr>
        <p:grpSpPr>
          <a:xfrm>
            <a:off x="2003878" y="2209377"/>
            <a:ext cx="5470886" cy="9036813"/>
            <a:chOff x="0" y="0"/>
            <a:chExt cx="384429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10"/>
              <a:stretch>
                <a:fillRect l="-71496" r="-71496"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45509" y="5492941"/>
            <a:ext cx="7099620" cy="258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Chaînée (C) : Allocation non contiguë, chaque bloc contient un pointeur vers le bloc suivant.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Contiguë (G) : Allocation où les blocs sont contigus dans le disque.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Indexée (X) : Allocation où un bloc contient des pointeurs vers les blocs de données.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86146" y="3266222"/>
            <a:ext cx="741558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MÉTHODES D’ALLOCATION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7886146" y="8177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3" name="Freeform 13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4" name="Freeform 14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5" name="Freeform 15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6" name="Freeform 16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7" name="Freeform 17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18" name="Group 18"/>
          <p:cNvGrpSpPr/>
          <p:nvPr/>
        </p:nvGrpSpPr>
        <p:grpSpPr>
          <a:xfrm>
            <a:off x="6991855" y="5246357"/>
            <a:ext cx="834081" cy="834081"/>
            <a:chOff x="0" y="0"/>
            <a:chExt cx="1112108" cy="11121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2108" cy="1112108"/>
            </a:xfrm>
            <a:custGeom>
              <a:avLst/>
              <a:gdLst/>
              <a:ahLst/>
              <a:cxnLst/>
              <a:rect l="l" t="t" r="r" b="b"/>
              <a:pathLst>
                <a:path w="1112108" h="1112108">
                  <a:moveTo>
                    <a:pt x="0" y="0"/>
                  </a:moveTo>
                  <a:lnTo>
                    <a:pt x="1112108" y="0"/>
                  </a:lnTo>
                  <a:lnTo>
                    <a:pt x="1112108" y="1112108"/>
                  </a:lnTo>
                  <a:lnTo>
                    <a:pt x="0" y="1112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8327" y="327111"/>
              <a:ext cx="795454" cy="391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5"/>
                </a:lnSpc>
              </a:pPr>
              <a:r>
                <a:rPr lang="en-US" sz="1782">
                  <a:solidFill>
                    <a:srgbClr val="3B41C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1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130607" y="5027917"/>
            <a:ext cx="44264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MÉTHODES DISPONIBLES :</a:t>
            </a:r>
          </a:p>
        </p:txBody>
      </p:sp>
      <p:sp>
        <p:nvSpPr>
          <p:cNvPr id="22" name="Freeform 22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3" name="Freeform 23"/>
          <p:cNvSpPr/>
          <p:nvPr/>
        </p:nvSpPr>
        <p:spPr>
          <a:xfrm>
            <a:off x="6151829" y="1732722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4" name="TextBox 24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F2BE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86146" y="8453381"/>
            <a:ext cx="7099620" cy="147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Si un fichier de 4 blocs est alloué en méthode chaînée, chaque bloc contient un pointeur vers le suivant.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971243" y="7988356"/>
            <a:ext cx="664726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EXEMPLE :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991855" y="6083600"/>
            <a:ext cx="834081" cy="834081"/>
            <a:chOff x="0" y="0"/>
            <a:chExt cx="1112108" cy="111210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12108" cy="1112108"/>
            </a:xfrm>
            <a:custGeom>
              <a:avLst/>
              <a:gdLst/>
              <a:ahLst/>
              <a:cxnLst/>
              <a:rect l="l" t="t" r="r" b="b"/>
              <a:pathLst>
                <a:path w="1112108" h="1112108">
                  <a:moveTo>
                    <a:pt x="0" y="0"/>
                  </a:moveTo>
                  <a:lnTo>
                    <a:pt x="1112108" y="0"/>
                  </a:lnTo>
                  <a:lnTo>
                    <a:pt x="1112108" y="1112108"/>
                  </a:lnTo>
                  <a:lnTo>
                    <a:pt x="0" y="1112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58327" y="327111"/>
              <a:ext cx="795454" cy="391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5"/>
                </a:lnSpc>
              </a:pPr>
              <a:r>
                <a:rPr lang="en-US" sz="1782">
                  <a:solidFill>
                    <a:srgbClr val="3B41C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91855" y="6920843"/>
            <a:ext cx="834081" cy="834081"/>
            <a:chOff x="0" y="0"/>
            <a:chExt cx="1112108" cy="111210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12108" cy="1112108"/>
            </a:xfrm>
            <a:custGeom>
              <a:avLst/>
              <a:gdLst/>
              <a:ahLst/>
              <a:cxnLst/>
              <a:rect l="l" t="t" r="r" b="b"/>
              <a:pathLst>
                <a:path w="1112108" h="1112108">
                  <a:moveTo>
                    <a:pt x="0" y="0"/>
                  </a:moveTo>
                  <a:lnTo>
                    <a:pt x="1112108" y="0"/>
                  </a:lnTo>
                  <a:lnTo>
                    <a:pt x="1112108" y="1112108"/>
                  </a:lnTo>
                  <a:lnTo>
                    <a:pt x="0" y="1112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8327" y="327111"/>
              <a:ext cx="795454" cy="391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5"/>
                </a:lnSpc>
              </a:pPr>
              <a:r>
                <a:rPr lang="en-US" sz="1782">
                  <a:solidFill>
                    <a:srgbClr val="3B41C9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AutoShape 3"/>
          <p:cNvSpPr/>
          <p:nvPr/>
        </p:nvSpPr>
        <p:spPr>
          <a:xfrm>
            <a:off x="14731453" y="1239632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7" name="Group 7"/>
          <p:cNvGrpSpPr/>
          <p:nvPr/>
        </p:nvGrpSpPr>
        <p:grpSpPr>
          <a:xfrm>
            <a:off x="2003878" y="2209377"/>
            <a:ext cx="5470886" cy="9036813"/>
            <a:chOff x="0" y="0"/>
            <a:chExt cx="384429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10"/>
              <a:stretch>
                <a:fillRect l="-5043" r="-5043"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9" name="Freeform 9"/>
          <p:cNvSpPr/>
          <p:nvPr/>
        </p:nvSpPr>
        <p:spPr>
          <a:xfrm>
            <a:off x="7886146" y="8177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0" name="Freeform 10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5" name="Freeform 15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6" name="Freeform 16"/>
          <p:cNvSpPr/>
          <p:nvPr/>
        </p:nvSpPr>
        <p:spPr>
          <a:xfrm>
            <a:off x="6151829" y="1732722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7" name="TextBox 17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45509" y="5492941"/>
            <a:ext cx="7099620" cy="369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Initialiser le disque : Permet à l'utilisateur de saisir les paramètres du disque.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Afficher l’espace disque disponible : Affiche l’état actuel du disque.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Sauvegarder un fichier : Alloue un fichier avec la méthode choisie.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Supprimer un fichier : Supprime un fichier et libère les blocs.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Quitter : Quitte le programme.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86146" y="3266222"/>
            <a:ext cx="741558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INTERFACE UTILISATEUR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30607" y="5027917"/>
            <a:ext cx="44264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MENU INTERACTIF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F2BE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310421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3" name="Freeform 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8" name="Freeform 8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9" name="Freeform 9"/>
          <p:cNvSpPr/>
          <p:nvPr/>
        </p:nvSpPr>
        <p:spPr>
          <a:xfrm>
            <a:off x="1028700" y="661292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0" name="Freeform 10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1" name="Freeform 11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2" name="Freeform 12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3" name="Freeform 13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14" name="Group 14"/>
          <p:cNvGrpSpPr/>
          <p:nvPr/>
        </p:nvGrpSpPr>
        <p:grpSpPr>
          <a:xfrm>
            <a:off x="1631796" y="4007476"/>
            <a:ext cx="4605486" cy="4566997"/>
            <a:chOff x="0" y="0"/>
            <a:chExt cx="6888894" cy="68313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70465" y="3667161"/>
            <a:ext cx="3528148" cy="881972"/>
            <a:chOff x="0" y="0"/>
            <a:chExt cx="837218" cy="20928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37218" cy="209289"/>
            </a:xfrm>
            <a:custGeom>
              <a:avLst/>
              <a:gdLst/>
              <a:ahLst/>
              <a:cxnLst/>
              <a:rect l="l" t="t" r="r" b="b"/>
              <a:pathLst>
                <a:path w="837218" h="209289">
                  <a:moveTo>
                    <a:pt x="104645" y="0"/>
                  </a:moveTo>
                  <a:lnTo>
                    <a:pt x="732573" y="0"/>
                  </a:lnTo>
                  <a:cubicBezTo>
                    <a:pt x="760327" y="0"/>
                    <a:pt x="786944" y="11025"/>
                    <a:pt x="806568" y="30650"/>
                  </a:cubicBezTo>
                  <a:cubicBezTo>
                    <a:pt x="826193" y="50274"/>
                    <a:pt x="837218" y="76891"/>
                    <a:pt x="837218" y="104645"/>
                  </a:cubicBezTo>
                  <a:lnTo>
                    <a:pt x="837218" y="104645"/>
                  </a:lnTo>
                  <a:cubicBezTo>
                    <a:pt x="837218" y="132398"/>
                    <a:pt x="826193" y="159015"/>
                    <a:pt x="806568" y="178639"/>
                  </a:cubicBezTo>
                  <a:cubicBezTo>
                    <a:pt x="786944" y="198264"/>
                    <a:pt x="760327" y="209289"/>
                    <a:pt x="732573" y="209289"/>
                  </a:cubicBezTo>
                  <a:lnTo>
                    <a:pt x="104645" y="209289"/>
                  </a:lnTo>
                  <a:cubicBezTo>
                    <a:pt x="76891" y="209289"/>
                    <a:pt x="50274" y="198264"/>
                    <a:pt x="30650" y="178639"/>
                  </a:cubicBezTo>
                  <a:cubicBezTo>
                    <a:pt x="11025" y="159015"/>
                    <a:pt x="0" y="132398"/>
                    <a:pt x="0" y="104645"/>
                  </a:cubicBezTo>
                  <a:lnTo>
                    <a:pt x="0" y="104645"/>
                  </a:lnTo>
                  <a:cubicBezTo>
                    <a:pt x="0" y="76891"/>
                    <a:pt x="11025" y="50274"/>
                    <a:pt x="30650" y="30650"/>
                  </a:cubicBezTo>
                  <a:cubicBezTo>
                    <a:pt x="50274" y="11025"/>
                    <a:pt x="76891" y="0"/>
                    <a:pt x="104645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fr-T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37218" cy="256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7565" y="3760739"/>
            <a:ext cx="3631048" cy="43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3"/>
              </a:lnSpc>
            </a:pPr>
            <a:r>
              <a:rPr lang="en-US" sz="2552" b="1">
                <a:solidFill>
                  <a:srgbClr val="F2BE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INITIALISATION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842643" y="3965189"/>
            <a:ext cx="4605486" cy="4566997"/>
            <a:chOff x="0" y="0"/>
            <a:chExt cx="6888894" cy="68313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381311" y="3624874"/>
            <a:ext cx="3528148" cy="881972"/>
            <a:chOff x="0" y="0"/>
            <a:chExt cx="837218" cy="20928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7218" cy="209289"/>
            </a:xfrm>
            <a:custGeom>
              <a:avLst/>
              <a:gdLst/>
              <a:ahLst/>
              <a:cxnLst/>
              <a:rect l="l" t="t" r="r" b="b"/>
              <a:pathLst>
                <a:path w="837218" h="209289">
                  <a:moveTo>
                    <a:pt x="104645" y="0"/>
                  </a:moveTo>
                  <a:lnTo>
                    <a:pt x="732573" y="0"/>
                  </a:lnTo>
                  <a:cubicBezTo>
                    <a:pt x="760327" y="0"/>
                    <a:pt x="786944" y="11025"/>
                    <a:pt x="806568" y="30650"/>
                  </a:cubicBezTo>
                  <a:cubicBezTo>
                    <a:pt x="826193" y="50274"/>
                    <a:pt x="837218" y="76891"/>
                    <a:pt x="837218" y="104645"/>
                  </a:cubicBezTo>
                  <a:lnTo>
                    <a:pt x="837218" y="104645"/>
                  </a:lnTo>
                  <a:cubicBezTo>
                    <a:pt x="837218" y="132398"/>
                    <a:pt x="826193" y="159015"/>
                    <a:pt x="806568" y="178639"/>
                  </a:cubicBezTo>
                  <a:cubicBezTo>
                    <a:pt x="786944" y="198264"/>
                    <a:pt x="760327" y="209289"/>
                    <a:pt x="732573" y="209289"/>
                  </a:cubicBezTo>
                  <a:lnTo>
                    <a:pt x="104645" y="209289"/>
                  </a:lnTo>
                  <a:cubicBezTo>
                    <a:pt x="76891" y="209289"/>
                    <a:pt x="50274" y="198264"/>
                    <a:pt x="30650" y="178639"/>
                  </a:cubicBezTo>
                  <a:cubicBezTo>
                    <a:pt x="11025" y="159015"/>
                    <a:pt x="0" y="132398"/>
                    <a:pt x="0" y="104645"/>
                  </a:cubicBezTo>
                  <a:lnTo>
                    <a:pt x="0" y="104645"/>
                  </a:lnTo>
                  <a:cubicBezTo>
                    <a:pt x="0" y="76891"/>
                    <a:pt x="11025" y="50274"/>
                    <a:pt x="30650" y="30650"/>
                  </a:cubicBezTo>
                  <a:cubicBezTo>
                    <a:pt x="50274" y="11025"/>
                    <a:pt x="76891" y="0"/>
                    <a:pt x="104645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fr-T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37218" cy="256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278411" y="3718452"/>
            <a:ext cx="3631048" cy="43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3"/>
              </a:lnSpc>
            </a:pPr>
            <a:r>
              <a:rPr lang="en-US" sz="2552" b="1">
                <a:solidFill>
                  <a:srgbClr val="F2BE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ALLOCATION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50718" y="3965189"/>
            <a:ext cx="4605486" cy="4566997"/>
            <a:chOff x="0" y="0"/>
            <a:chExt cx="6888894" cy="68313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589387" y="3624874"/>
            <a:ext cx="3528148" cy="881972"/>
            <a:chOff x="0" y="0"/>
            <a:chExt cx="837218" cy="2092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37218" cy="209289"/>
            </a:xfrm>
            <a:custGeom>
              <a:avLst/>
              <a:gdLst/>
              <a:ahLst/>
              <a:cxnLst/>
              <a:rect l="l" t="t" r="r" b="b"/>
              <a:pathLst>
                <a:path w="837218" h="209289">
                  <a:moveTo>
                    <a:pt x="104645" y="0"/>
                  </a:moveTo>
                  <a:lnTo>
                    <a:pt x="732573" y="0"/>
                  </a:lnTo>
                  <a:cubicBezTo>
                    <a:pt x="760327" y="0"/>
                    <a:pt x="786944" y="11025"/>
                    <a:pt x="806568" y="30650"/>
                  </a:cubicBezTo>
                  <a:cubicBezTo>
                    <a:pt x="826193" y="50274"/>
                    <a:pt x="837218" y="76891"/>
                    <a:pt x="837218" y="104645"/>
                  </a:cubicBezTo>
                  <a:lnTo>
                    <a:pt x="837218" y="104645"/>
                  </a:lnTo>
                  <a:cubicBezTo>
                    <a:pt x="837218" y="132398"/>
                    <a:pt x="826193" y="159015"/>
                    <a:pt x="806568" y="178639"/>
                  </a:cubicBezTo>
                  <a:cubicBezTo>
                    <a:pt x="786944" y="198264"/>
                    <a:pt x="760327" y="209289"/>
                    <a:pt x="732573" y="209289"/>
                  </a:cubicBezTo>
                  <a:lnTo>
                    <a:pt x="104645" y="209289"/>
                  </a:lnTo>
                  <a:cubicBezTo>
                    <a:pt x="76891" y="209289"/>
                    <a:pt x="50274" y="198264"/>
                    <a:pt x="30650" y="178639"/>
                  </a:cubicBezTo>
                  <a:cubicBezTo>
                    <a:pt x="11025" y="159015"/>
                    <a:pt x="0" y="132398"/>
                    <a:pt x="0" y="104645"/>
                  </a:cubicBezTo>
                  <a:lnTo>
                    <a:pt x="0" y="104645"/>
                  </a:lnTo>
                  <a:cubicBezTo>
                    <a:pt x="0" y="76891"/>
                    <a:pt x="11025" y="50274"/>
                    <a:pt x="30650" y="30650"/>
                  </a:cubicBezTo>
                  <a:cubicBezTo>
                    <a:pt x="50274" y="11025"/>
                    <a:pt x="76891" y="0"/>
                    <a:pt x="104645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fr-T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37218" cy="256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486487" y="3718452"/>
            <a:ext cx="3631048" cy="43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3"/>
              </a:lnSpc>
            </a:pPr>
            <a:r>
              <a:rPr lang="en-US" sz="2552" b="1">
                <a:solidFill>
                  <a:srgbClr val="F2BE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SUPPRESSION</a:t>
            </a:r>
          </a:p>
        </p:txBody>
      </p:sp>
      <p:sp>
        <p:nvSpPr>
          <p:cNvPr id="32" name="Freeform 32"/>
          <p:cNvSpPr/>
          <p:nvPr/>
        </p:nvSpPr>
        <p:spPr>
          <a:xfrm>
            <a:off x="1631796" y="4747770"/>
            <a:ext cx="4535649" cy="3730313"/>
          </a:xfrm>
          <a:custGeom>
            <a:avLst/>
            <a:gdLst/>
            <a:ahLst/>
            <a:cxnLst/>
            <a:rect l="l" t="t" r="r" b="b"/>
            <a:pathLst>
              <a:path w="4535649" h="3730313">
                <a:moveTo>
                  <a:pt x="0" y="0"/>
                </a:moveTo>
                <a:lnTo>
                  <a:pt x="4535649" y="0"/>
                </a:lnTo>
                <a:lnTo>
                  <a:pt x="4535649" y="3730313"/>
                </a:lnTo>
                <a:lnTo>
                  <a:pt x="0" y="37303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3" name="Freeform 33"/>
          <p:cNvSpPr/>
          <p:nvPr/>
        </p:nvSpPr>
        <p:spPr>
          <a:xfrm>
            <a:off x="6835065" y="5060860"/>
            <a:ext cx="4617870" cy="3417224"/>
          </a:xfrm>
          <a:custGeom>
            <a:avLst/>
            <a:gdLst/>
            <a:ahLst/>
            <a:cxnLst/>
            <a:rect l="l" t="t" r="r" b="b"/>
            <a:pathLst>
              <a:path w="4617870" h="3417224">
                <a:moveTo>
                  <a:pt x="0" y="0"/>
                </a:moveTo>
                <a:lnTo>
                  <a:pt x="4617870" y="0"/>
                </a:lnTo>
                <a:lnTo>
                  <a:pt x="4617870" y="3417223"/>
                </a:lnTo>
                <a:lnTo>
                  <a:pt x="0" y="341722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4" name="Freeform 34"/>
          <p:cNvSpPr/>
          <p:nvPr/>
        </p:nvSpPr>
        <p:spPr>
          <a:xfrm>
            <a:off x="12816940" y="4478586"/>
            <a:ext cx="3284587" cy="3999497"/>
          </a:xfrm>
          <a:custGeom>
            <a:avLst/>
            <a:gdLst/>
            <a:ahLst/>
            <a:cxnLst/>
            <a:rect l="l" t="t" r="r" b="b"/>
            <a:pathLst>
              <a:path w="3284587" h="3999497">
                <a:moveTo>
                  <a:pt x="0" y="0"/>
                </a:moveTo>
                <a:lnTo>
                  <a:pt x="3284587" y="0"/>
                </a:lnTo>
                <a:lnTo>
                  <a:pt x="3284587" y="3999497"/>
                </a:lnTo>
                <a:lnTo>
                  <a:pt x="0" y="39994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5" name="TextBox 3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54489" y="2114550"/>
            <a:ext cx="1530481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EXEMPLE D'EXÉCUTION DU PROGRAMME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3262" y="5431980"/>
            <a:ext cx="7514870" cy="195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914" lvl="1" indent="-239957" algn="l">
              <a:lnSpc>
                <a:spcPts val="3111"/>
              </a:lnSpc>
              <a:buFont typeface="Arial"/>
              <a:buChar char="•"/>
            </a:pPr>
            <a:r>
              <a:rPr lang="en-US" sz="2222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Le programme affiche les indices des blocs libres disponibles.</a:t>
            </a:r>
          </a:p>
          <a:p>
            <a:pPr algn="l">
              <a:lnSpc>
                <a:spcPts val="3111"/>
              </a:lnSpc>
            </a:pPr>
            <a:r>
              <a:rPr lang="en-US" sz="2222" b="1">
                <a:solidFill>
                  <a:srgbClr val="3B41C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Affichage des résultats :</a:t>
            </a:r>
          </a:p>
          <a:p>
            <a:pPr marL="479914" lvl="1" indent="-239957" algn="l">
              <a:lnSpc>
                <a:spcPts val="3111"/>
              </a:lnSpc>
              <a:buFont typeface="Arial"/>
              <a:buChar char="•"/>
            </a:pPr>
            <a:r>
              <a:rPr lang="en-US" sz="2222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Blocs libres : 1 5 8 9 12</a:t>
            </a:r>
          </a:p>
          <a:p>
            <a:pPr algn="l">
              <a:lnSpc>
                <a:spcPts val="3111"/>
              </a:lnSpc>
            </a:pPr>
            <a:endParaRPr lang="en-US" sz="2222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09354" y="3366242"/>
            <a:ext cx="709962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RECHERCHE DE BLOCS LIBRES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13210297" y="-4497556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5" name="Group 5"/>
          <p:cNvGrpSpPr/>
          <p:nvPr/>
        </p:nvGrpSpPr>
        <p:grpSpPr>
          <a:xfrm>
            <a:off x="10182603" y="1606973"/>
            <a:ext cx="5254888" cy="8680027"/>
            <a:chOff x="0" y="0"/>
            <a:chExt cx="384429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4"/>
              <a:stretch>
                <a:fillRect l="-94691" r="-53160"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6743706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8" name="Freeform 8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9" name="Freeform 9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0" name="Freeform 10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1" name="Freeform 11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2" name="AutoShape 12"/>
          <p:cNvSpPr/>
          <p:nvPr/>
        </p:nvSpPr>
        <p:spPr>
          <a:xfrm>
            <a:off x="14715175" y="1295673"/>
            <a:ext cx="2543296" cy="0"/>
          </a:xfrm>
          <a:prstGeom prst="line">
            <a:avLst/>
          </a:prstGeom>
          <a:ln w="5810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13" name="Freeform 13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4" name="Freeform 14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5" name="TextBox 15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538046" y="8748954"/>
            <a:ext cx="3076092" cy="3076092"/>
          </a:xfrm>
          <a:custGeom>
            <a:avLst/>
            <a:gdLst/>
            <a:ahLst/>
            <a:cxnLst/>
            <a:rect l="l" t="t" r="r" b="b"/>
            <a:pathLst>
              <a:path w="3076092" h="3076092">
                <a:moveTo>
                  <a:pt x="0" y="0"/>
                </a:moveTo>
                <a:lnTo>
                  <a:pt x="3076092" y="0"/>
                </a:lnTo>
                <a:lnTo>
                  <a:pt x="3076092" y="3076092"/>
                </a:lnTo>
                <a:lnTo>
                  <a:pt x="0" y="3076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7" name="TextBox 17"/>
          <p:cNvSpPr txBox="1"/>
          <p:nvPr/>
        </p:nvSpPr>
        <p:spPr>
          <a:xfrm>
            <a:off x="2227043" y="5060843"/>
            <a:ext cx="4671634" cy="41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8"/>
              </a:lnSpc>
            </a:pPr>
            <a:r>
              <a:rPr lang="en-US" sz="2434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PROCESSUS DE RECHERCHE :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811640" y="1609725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9" name="Freeform 19"/>
          <p:cNvSpPr/>
          <p:nvPr/>
        </p:nvSpPr>
        <p:spPr>
          <a:xfrm>
            <a:off x="817767" y="6783105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6" y="0"/>
                </a:lnTo>
                <a:lnTo>
                  <a:pt x="421866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0" name="TextBox 2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AutoShape 3"/>
          <p:cNvSpPr/>
          <p:nvPr/>
        </p:nvSpPr>
        <p:spPr>
          <a:xfrm>
            <a:off x="14837053" y="13335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751921" y="1102347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>
            <a:off x="16853680" y="1204106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TextBox 6"/>
          <p:cNvSpPr txBox="1"/>
          <p:nvPr/>
        </p:nvSpPr>
        <p:spPr>
          <a:xfrm>
            <a:off x="14987423" y="11813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. . .</a:t>
            </a:r>
          </a:p>
        </p:txBody>
      </p:sp>
      <p:sp>
        <p:nvSpPr>
          <p:cNvPr id="7" name="Freeform 7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8" name="Group 8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7195" b="-12805"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3" name="Freeform 13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4" name="Freeform 14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5" name="Freeform 15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6" name="TextBox 16"/>
          <p:cNvSpPr txBox="1"/>
          <p:nvPr/>
        </p:nvSpPr>
        <p:spPr>
          <a:xfrm>
            <a:off x="9203997" y="2712379"/>
            <a:ext cx="709962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STATISTIQUES ET PERFORMANCES</a:t>
            </a:r>
          </a:p>
        </p:txBody>
      </p:sp>
      <p:sp>
        <p:nvSpPr>
          <p:cNvPr id="17" name="Freeform 17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8" name="Freeform 18"/>
          <p:cNvSpPr/>
          <p:nvPr/>
        </p:nvSpPr>
        <p:spPr>
          <a:xfrm>
            <a:off x="16559687" y="403076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9" name="Freeform 19"/>
          <p:cNvSpPr/>
          <p:nvPr/>
        </p:nvSpPr>
        <p:spPr>
          <a:xfrm>
            <a:off x="818597" y="90473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0" name="TextBox 20"/>
          <p:cNvSpPr txBox="1"/>
          <p:nvPr/>
        </p:nvSpPr>
        <p:spPr>
          <a:xfrm>
            <a:off x="9203997" y="4856886"/>
            <a:ext cx="7099620" cy="332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3B41C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Statistiques du programme :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Nombre de blocs utilisés.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Taille maximale d'un fichier calculée.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Nombre de blocs libres avant et après chaque allocation.</a:t>
            </a: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3B41C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Évaluation des performances :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Le programme gère efficacement les blocs pour l’allocation et la suppression des fichiers.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 b="1">
                <a:solidFill>
                  <a:srgbClr val="3B41C9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ISIITCOM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138" y="1111554"/>
            <a:ext cx="168539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2024/2025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676</Words>
  <Application>Microsoft Office PowerPoint</Application>
  <PresentationFormat>Custom</PresentationFormat>
  <Paragraphs>110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Montserrat Classic</vt:lpstr>
      <vt:lpstr>Montserrat Bold</vt:lpstr>
      <vt:lpstr>Archive</vt:lpstr>
      <vt:lpstr>Montserrat</vt:lpstr>
      <vt:lpstr>Montserrat Classic Bold</vt:lpstr>
      <vt:lpstr>Calibri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isiitcom</dc:title>
  <cp:lastModifiedBy>bouajajaomar</cp:lastModifiedBy>
  <cp:revision>2</cp:revision>
  <dcterms:created xsi:type="dcterms:W3CDTF">2006-08-16T00:00:00Z</dcterms:created>
  <dcterms:modified xsi:type="dcterms:W3CDTF">2024-12-31T21:15:23Z</dcterms:modified>
  <dc:identifier>DAGa49bBWX0</dc:identifier>
</cp:coreProperties>
</file>